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0" r:id="rId4"/>
    <p:sldId id="273" r:id="rId5"/>
    <p:sldId id="271" r:id="rId6"/>
    <p:sldId id="278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Ros Kozarić" initials="MRK" lastIdx="1" clrIdx="0">
    <p:extLst>
      <p:ext uri="{19B8F6BF-5375-455C-9EA6-DF929625EA0E}">
        <p15:presenceInfo xmlns:p15="http://schemas.microsoft.com/office/powerpoint/2012/main" userId="Marija Ros Koz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86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30T11:57:15.13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Izvori fotografija: </a:t>
            </a:r>
            <a:r>
              <a:rPr lang="hr-HR" dirty="0" err="1"/>
              <a:t>Wikimedia</a:t>
            </a:r>
            <a:r>
              <a:rPr lang="hr-HR" dirty="0"/>
              <a:t> </a:t>
            </a:r>
            <a:r>
              <a:rPr lang="hr-HR" dirty="0" err="1"/>
              <a:t>commons</a:t>
            </a:r>
            <a:r>
              <a:rPr lang="hr-HR" dirty="0"/>
              <a:t> - https://commons.wikimedia.org/wiki/File:Cueillette-olives-vertes.jpg, https://commons.wikimedia.org/w/index.php?search=lemon+tree&amp;title=Special:MediaSearch&amp;go=Go&amp;type=image, </a:t>
            </a:r>
          </a:p>
          <a:p>
            <a:r>
              <a:rPr lang="hr-HR" dirty="0"/>
              <a:t>https://commons.wikimedia.org/w/index.php?search=makija&amp;title=Special:MediaSearch&amp;go=Go&amp;type=image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732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Klima i vegetacija (biljni pokrov)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F2D339B-C1E2-4BC0-8AF4-E21058578611}"/>
              </a:ext>
            </a:extLst>
          </p:cNvPr>
          <p:cNvSpPr txBox="1"/>
          <p:nvPr/>
        </p:nvSpPr>
        <p:spPr>
          <a:xfrm>
            <a:off x="426128" y="1384917"/>
            <a:ext cx="26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51F6E7-0E6E-4BE1-B7E0-EB68704E98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 Europu važni zapadni (glavni) vjetrovi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CE2ED07-F681-454C-AF9C-9F359AE2D29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Planetarni vjetrovi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24874D-D317-4BCB-B9A4-887A1BE00A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5" y="3079750"/>
            <a:ext cx="3870169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6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5FA6C7D-4539-4929-A3A3-3659785B8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776" y="1089055"/>
            <a:ext cx="7551430" cy="4294787"/>
          </a:xfr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4D77C1A1-F845-4BFF-AA0F-5E2BB5F3C303}"/>
              </a:ext>
            </a:extLst>
          </p:cNvPr>
          <p:cNvSpPr/>
          <p:nvPr/>
        </p:nvSpPr>
        <p:spPr>
          <a:xfrm>
            <a:off x="8424909" y="1331650"/>
            <a:ext cx="3160450" cy="3630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Tipovi klima:</a:t>
            </a:r>
          </a:p>
          <a:p>
            <a:r>
              <a:rPr lang="hr-HR" dirty="0"/>
              <a:t>SUHE KLIME – pustinjska i stepska</a:t>
            </a:r>
          </a:p>
          <a:p>
            <a:r>
              <a:rPr lang="hr-HR" dirty="0"/>
              <a:t>UMJERENO TOPLE KLIME – umjereno topla vlažna i sredozemna klima</a:t>
            </a:r>
          </a:p>
          <a:p>
            <a:r>
              <a:rPr lang="hr-HR" dirty="0"/>
              <a:t>SNJEŽNO –ŠUMSKE KLIME – vlažna snježno šumska</a:t>
            </a:r>
          </a:p>
          <a:p>
            <a:r>
              <a:rPr lang="hr-HR" dirty="0"/>
              <a:t>SNJEŽNE KLIME – klima tundre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F7A21B5-7ED5-49F0-AC23-747A71F1CEA2}"/>
              </a:ext>
            </a:extLst>
          </p:cNvPr>
          <p:cNvSpPr txBox="1"/>
          <p:nvPr/>
        </p:nvSpPr>
        <p:spPr>
          <a:xfrm>
            <a:off x="4429957" y="5779363"/>
            <a:ext cx="50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Riješite 1. i 2.i 3. zadatak u RB str.26. </a:t>
            </a:r>
          </a:p>
        </p:txBody>
      </p:sp>
    </p:spTree>
    <p:extLst>
      <p:ext uri="{BB962C8B-B14F-4D97-AF65-F5344CB8AC3E}">
        <p14:creationId xmlns:p14="http://schemas.microsoft.com/office/powerpoint/2010/main" val="319249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A70E2580-A763-4C7B-B206-2D38884E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Sredozemna klima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1C85CE2-D0B6-4D18-A4BE-A123A692E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800" y="1425452"/>
            <a:ext cx="5181600" cy="3309083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sredozemna ili mediteranska – jug Europe</a:t>
            </a:r>
          </a:p>
          <a:p>
            <a:r>
              <a:rPr lang="hr-HR" sz="2400" dirty="0"/>
              <a:t>klima masline</a:t>
            </a:r>
          </a:p>
          <a:p>
            <a:r>
              <a:rPr lang="hr-HR" sz="2400" dirty="0"/>
              <a:t>Sredozemne kulture: maslina, agrumi, lavanda, kadulja…</a:t>
            </a:r>
          </a:p>
          <a:p>
            <a:r>
              <a:rPr lang="hr-HR" sz="2400" dirty="0"/>
              <a:t>oskudni biljni pokrov</a:t>
            </a:r>
          </a:p>
          <a:p>
            <a:r>
              <a:rPr lang="hr-HR" sz="2400" dirty="0"/>
              <a:t>tlo-crvenica</a:t>
            </a:r>
          </a:p>
          <a:p>
            <a:r>
              <a:rPr lang="hr-HR" sz="2400" dirty="0"/>
              <a:t>makija i </a:t>
            </a:r>
            <a:r>
              <a:rPr lang="hr-HR" sz="2400" dirty="0" err="1"/>
              <a:t>garig</a:t>
            </a:r>
            <a:endParaRPr lang="hr-HR" sz="2400" dirty="0"/>
          </a:p>
          <a:p>
            <a:r>
              <a:rPr lang="hr-HR" sz="2400" dirty="0"/>
              <a:t>požari</a:t>
            </a:r>
          </a:p>
          <a:p>
            <a:endParaRPr lang="hr-HR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C8D71C5-6039-442B-AF69-D8339EF90D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8766"/>
            <a:ext cx="3342508" cy="3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C38233A-D5DD-4DFE-8151-C1E299067120}"/>
              </a:ext>
            </a:extLst>
          </p:cNvPr>
          <p:cNvSpPr txBox="1"/>
          <p:nvPr/>
        </p:nvSpPr>
        <p:spPr>
          <a:xfrm>
            <a:off x="5252224" y="5197831"/>
            <a:ext cx="5949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Analizom klimatskog dijagrama izdvojite obilježja sredozemne klime. </a:t>
            </a:r>
          </a:p>
        </p:txBody>
      </p:sp>
    </p:spTree>
    <p:extLst>
      <p:ext uri="{BB962C8B-B14F-4D97-AF65-F5344CB8AC3E}">
        <p14:creationId xmlns:p14="http://schemas.microsoft.com/office/powerpoint/2010/main" val="146414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na otvorenom, stablo, osoba, zeleno&#10;&#10;Opis je automatski generiran">
            <a:extLst>
              <a:ext uri="{FF2B5EF4-FFF2-40B4-BE49-F238E27FC236}">
                <a16:creationId xmlns:a16="http://schemas.microsoft.com/office/drawing/2014/main" id="{CFFB3500-CB6C-4605-9CB1-36906746B4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4507" y="1141389"/>
            <a:ext cx="4413250" cy="3309938"/>
          </a:xfrm>
        </p:spPr>
      </p:pic>
      <p:pic>
        <p:nvPicPr>
          <p:cNvPr id="9" name="Rezervirano mjesto sadržaja 8" descr="Slika na kojoj se prikazuje na otvorenom, stablo, voće, limun&#10;&#10;Opis je automatski generiran">
            <a:extLst>
              <a:ext uri="{FF2B5EF4-FFF2-40B4-BE49-F238E27FC236}">
                <a16:creationId xmlns:a16="http://schemas.microsoft.com/office/drawing/2014/main" id="{6517A7CA-B265-4901-8574-685083BF2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406" y="119062"/>
            <a:ext cx="4404075" cy="3309938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C238E9B-0693-43D8-BFE2-AE266AC282EA}"/>
              </a:ext>
            </a:extLst>
          </p:cNvPr>
          <p:cNvSpPr txBox="1"/>
          <p:nvPr/>
        </p:nvSpPr>
        <p:spPr>
          <a:xfrm>
            <a:off x="414507" y="4422844"/>
            <a:ext cx="197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masline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CFB5399-9E01-4B84-A792-106FD84832B7}"/>
              </a:ext>
            </a:extLst>
          </p:cNvPr>
          <p:cNvSpPr txBox="1"/>
          <p:nvPr/>
        </p:nvSpPr>
        <p:spPr>
          <a:xfrm>
            <a:off x="4860308" y="3423737"/>
            <a:ext cx="157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stablo limuna</a:t>
            </a:r>
          </a:p>
        </p:txBody>
      </p:sp>
      <p:pic>
        <p:nvPicPr>
          <p:cNvPr id="12" name="Slika 11" descr="Slika na kojoj se prikazuje na otvorenom, nebo, snijeg, priroda&#10;&#10;Opis je automatski generiran">
            <a:extLst>
              <a:ext uri="{FF2B5EF4-FFF2-40B4-BE49-F238E27FC236}">
                <a16:creationId xmlns:a16="http://schemas.microsoft.com/office/drawing/2014/main" id="{B62599EA-934F-4C5D-B3A1-1CE794A27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110" y="3878764"/>
            <a:ext cx="3806548" cy="285491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9D148AC5-7896-43F8-BC04-C211714F23EC}"/>
              </a:ext>
            </a:extLst>
          </p:cNvPr>
          <p:cNvSpPr txBox="1"/>
          <p:nvPr/>
        </p:nvSpPr>
        <p:spPr>
          <a:xfrm>
            <a:off x="9118481" y="6525087"/>
            <a:ext cx="85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makija</a:t>
            </a:r>
          </a:p>
        </p:txBody>
      </p:sp>
    </p:spTree>
    <p:extLst>
      <p:ext uri="{BB962C8B-B14F-4D97-AF65-F5344CB8AC3E}">
        <p14:creationId xmlns:p14="http://schemas.microsoft.com/office/powerpoint/2010/main" val="124780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B08E97-4669-4F6C-BCE6-7BC5FA64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2896" y="2623888"/>
            <a:ext cx="5181600" cy="3309083"/>
          </a:xfrm>
        </p:spPr>
        <p:txBody>
          <a:bodyPr>
            <a:normAutofit/>
          </a:bodyPr>
          <a:lstStyle/>
          <a:p>
            <a:r>
              <a:rPr lang="hr-HR" sz="2400" dirty="0"/>
              <a:t>Zapadna, Srednja i Jugoistočna Europa</a:t>
            </a:r>
          </a:p>
          <a:p>
            <a:r>
              <a:rPr lang="hr-HR" sz="2400" dirty="0"/>
              <a:t>obala – više padalina, unutrašnjost- manje padalina</a:t>
            </a:r>
          </a:p>
          <a:p>
            <a:r>
              <a:rPr lang="hr-HR" sz="2400" dirty="0"/>
              <a:t>padalina ima tijekom cijele godine, temperature umjerene, iako postoje razlike u temperaturi (</a:t>
            </a:r>
            <a:r>
              <a:rPr lang="hr-HR" sz="2400" i="1" dirty="0"/>
              <a:t>zašto?)</a:t>
            </a:r>
          </a:p>
          <a:p>
            <a:r>
              <a:rPr lang="hr-HR" sz="2400" dirty="0"/>
              <a:t>klima bukve – listopadne šume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C7BD3A6-D6DB-419B-AA6D-47CAF733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Umjereno topla vlažna klima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8E9DFA6-486C-4AE6-A52B-B36F37A8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9571"/>
            <a:ext cx="32861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967709-2A4C-4538-BCC7-ED9F19CC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70" y="2576397"/>
            <a:ext cx="32861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878899A-B0DD-4C90-8CED-D55FE34DD394}"/>
              </a:ext>
            </a:extLst>
          </p:cNvPr>
          <p:cNvSpPr txBox="1"/>
          <p:nvPr/>
        </p:nvSpPr>
        <p:spPr>
          <a:xfrm>
            <a:off x="6977849" y="5708342"/>
            <a:ext cx="521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Usporedite klimatske dijagrame </a:t>
            </a:r>
            <a:r>
              <a:rPr lang="hr-HR" sz="2000" i="1" dirty="0" err="1"/>
              <a:t>Bresta</a:t>
            </a:r>
            <a:r>
              <a:rPr lang="hr-HR" sz="2000" i="1" dirty="0"/>
              <a:t> (Francuska) i Budimpešte (Mađarska). Po čemu se razlikuju? Pripadaju li istoj klimi? Zašto?</a:t>
            </a:r>
          </a:p>
        </p:txBody>
      </p:sp>
    </p:spTree>
    <p:extLst>
      <p:ext uri="{BB962C8B-B14F-4D97-AF65-F5344CB8AC3E}">
        <p14:creationId xmlns:p14="http://schemas.microsoft.com/office/powerpoint/2010/main" val="21097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8BD756-1F3F-4D6A-B3DD-5F86A37FA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883" y="2194137"/>
            <a:ext cx="5181600" cy="3309083"/>
          </a:xfrm>
        </p:spPr>
        <p:txBody>
          <a:bodyPr/>
          <a:lstStyle/>
          <a:p>
            <a:r>
              <a:rPr lang="hr-HR" sz="2400" dirty="0"/>
              <a:t>hladne zime, snijeg, kiša ljeti</a:t>
            </a:r>
          </a:p>
          <a:p>
            <a:r>
              <a:rPr lang="hr-HR" sz="2400" dirty="0"/>
              <a:t>istok Europe</a:t>
            </a:r>
          </a:p>
          <a:p>
            <a:r>
              <a:rPr lang="hr-HR" sz="2400" dirty="0"/>
              <a:t>listopadne šume koje na višim nadmorskim visinama prelaze u vazdazelene</a:t>
            </a:r>
          </a:p>
          <a:p>
            <a:r>
              <a:rPr lang="hr-HR" sz="2400" dirty="0"/>
              <a:t>tajga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A201C0D-D2E1-4ED0-AF5B-8FB278AA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7" y="1423269"/>
            <a:ext cx="10515600" cy="770868"/>
          </a:xfrm>
        </p:spPr>
        <p:txBody>
          <a:bodyPr/>
          <a:lstStyle/>
          <a:p>
            <a:r>
              <a:rPr lang="hr-HR" dirty="0"/>
              <a:t>Vlažna snježno-šumska klima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E5D4E3-F029-4905-84A2-BB34E36A38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6259"/>
            <a:ext cx="3985983" cy="45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9304E97-DAF2-4DAA-9DAB-3440E946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35" y="4670707"/>
            <a:ext cx="5289916" cy="17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78CFA7-DDE7-48E7-BC48-B45EA4B15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756" y="1425452"/>
            <a:ext cx="5181600" cy="3309083"/>
          </a:xfrm>
        </p:spPr>
        <p:txBody>
          <a:bodyPr>
            <a:normAutofit/>
          </a:bodyPr>
          <a:lstStyle/>
          <a:p>
            <a:r>
              <a:rPr lang="hr-HR" sz="2400" dirty="0"/>
              <a:t>obala Arktičkog oceana, sjever Islanda, najviši dijelovi Skandinavskog gorja</a:t>
            </a:r>
          </a:p>
          <a:p>
            <a:r>
              <a:rPr lang="hr-HR" sz="2400" dirty="0"/>
              <a:t>kratko i hladno ljeto, duge i vrlo hladne zime</a:t>
            </a:r>
          </a:p>
          <a:p>
            <a:r>
              <a:rPr lang="hr-HR" sz="2400" dirty="0"/>
              <a:t>tundra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FEBD87E-5743-40CC-A2A3-23DED38E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Klima tundre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99A832-DD12-4CEA-B6CE-6EF41EFA58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3" y="2397513"/>
            <a:ext cx="4293657" cy="41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05A2B6B-00E7-41F0-8657-31A4A2A74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579" y="2962822"/>
            <a:ext cx="3599753" cy="236676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3E5C634-319D-418B-B723-DB9F3F4922D1}"/>
              </a:ext>
            </a:extLst>
          </p:cNvPr>
          <p:cNvSpPr txBox="1"/>
          <p:nvPr/>
        </p:nvSpPr>
        <p:spPr>
          <a:xfrm>
            <a:off x="4850780" y="5988206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Koliko mjeseci je na </a:t>
            </a:r>
            <a:r>
              <a:rPr lang="hr-HR" sz="2000" i="1" dirty="0" err="1"/>
              <a:t>Svalbardu</a:t>
            </a:r>
            <a:r>
              <a:rPr lang="hr-HR" sz="2000" i="1" dirty="0"/>
              <a:t> s temperaturom ispod 0°C?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096A33D-5B54-4DEA-A846-5C300BB8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898" y="3368389"/>
            <a:ext cx="2937185" cy="20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663E4B-ED12-46FB-8E4A-1310287FC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5454" y="1508647"/>
            <a:ext cx="5181600" cy="3309083"/>
          </a:xfrm>
        </p:spPr>
        <p:txBody>
          <a:bodyPr>
            <a:normAutofit/>
          </a:bodyPr>
          <a:lstStyle/>
          <a:p>
            <a:r>
              <a:rPr lang="hr-HR" sz="2400" dirty="0"/>
              <a:t>sjeverna obala Crnog mora, </a:t>
            </a:r>
            <a:r>
              <a:rPr lang="hr-HR" sz="2400" dirty="0" err="1"/>
              <a:t>Prikaspijska</a:t>
            </a:r>
            <a:r>
              <a:rPr lang="hr-HR" sz="2400" dirty="0"/>
              <a:t> nizina i </a:t>
            </a:r>
            <a:r>
              <a:rPr lang="hr-HR" sz="2400" dirty="0" err="1"/>
              <a:t>Meseta</a:t>
            </a:r>
            <a:endParaRPr lang="hr-HR" sz="2400" dirty="0"/>
          </a:p>
          <a:p>
            <a:r>
              <a:rPr lang="hr-HR" sz="2400" dirty="0"/>
              <a:t>malo padalina (200-500 ml na godinu)</a:t>
            </a:r>
          </a:p>
          <a:p>
            <a:r>
              <a:rPr lang="hr-HR" sz="2400" dirty="0"/>
              <a:t>stepe – biljne zajednice niskih trava       pretvorene u žitnice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78B08437-DC55-47DF-8975-036DFB0E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Stepska klima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08CD48B-46BE-485A-BC8E-F728A93A6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78696"/>
            <a:ext cx="3880007" cy="3616971"/>
          </a:xfrm>
          <a:prstGeom prst="rect">
            <a:avLst/>
          </a:prstGeom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99F67C9F-2678-4F42-9DBC-785E050858C5}"/>
              </a:ext>
            </a:extLst>
          </p:cNvPr>
          <p:cNvCxnSpPr/>
          <p:nvPr/>
        </p:nvCxnSpPr>
        <p:spPr>
          <a:xfrm>
            <a:off x="10085033" y="2920754"/>
            <a:ext cx="292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FAEF7C73-C19A-4C67-909B-7DDB5009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91" y="3790186"/>
            <a:ext cx="3880006" cy="20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D18BB92-9685-4571-ADCB-BB28595998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izmijenjen biljni pokrov (vegetacija)</a:t>
            </a:r>
          </a:p>
          <a:p>
            <a:r>
              <a:rPr lang="hr-HR" sz="2400" dirty="0"/>
              <a:t>gusta naseljenost</a:t>
            </a:r>
          </a:p>
          <a:p>
            <a:r>
              <a:rPr lang="hr-HR" sz="2400" dirty="0"/>
              <a:t>gospodarski razvoj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43CF52F-2855-43C6-B920-9B3FC293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 – smanjenje biološke raznolikosti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66DE73-B5AE-469D-81BE-37AEAB3FD2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37" y="2488151"/>
            <a:ext cx="3540040" cy="39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3242940-6E1E-4E31-AD43-9050F9D3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38" y="2512088"/>
            <a:ext cx="3283119" cy="39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F391B2A-B5A7-4955-9C95-C7E15A0C9556}"/>
              </a:ext>
            </a:extLst>
          </p:cNvPr>
          <p:cNvSpPr txBox="1"/>
          <p:nvPr/>
        </p:nvSpPr>
        <p:spPr>
          <a:xfrm>
            <a:off x="5419570" y="6389077"/>
            <a:ext cx="304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Prirodni biljni pokrivač nekada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FD2E249-35F6-4BA0-ABBC-926FEF57D2C7}"/>
              </a:ext>
            </a:extLst>
          </p:cNvPr>
          <p:cNvSpPr txBox="1"/>
          <p:nvPr/>
        </p:nvSpPr>
        <p:spPr>
          <a:xfrm>
            <a:off x="8839351" y="6410230"/>
            <a:ext cx="1253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 </a:t>
            </a:r>
            <a:r>
              <a:rPr lang="hr-HR" sz="1600" dirty="0"/>
              <a:t>i  danas</a:t>
            </a:r>
          </a:p>
        </p:txBody>
      </p:sp>
    </p:spTree>
    <p:extLst>
      <p:ext uri="{BB962C8B-B14F-4D97-AF65-F5344CB8AC3E}">
        <p14:creationId xmlns:p14="http://schemas.microsoft.com/office/powerpoint/2010/main" val="700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(preostale zadatke) na str. 27- 30.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12002"/>
              </p:ext>
            </p:extLst>
          </p:nvPr>
        </p:nvGraphicFramePr>
        <p:xfrm>
          <a:off x="4986676" y="2413416"/>
          <a:ext cx="7033688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8422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229940">
                <a:tc>
                  <a:txBody>
                    <a:bodyPr/>
                    <a:lstStyle/>
                    <a:p>
                      <a:r>
                        <a:rPr lang="hr-HR" dirty="0"/>
                        <a:t>Obrazložiti utjecaj klimatskih čimbenika na klimu Europe.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dirty="0"/>
                        <a:t>Usporediti tipove klima s pomoću klimatskih dijagrama.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dirty="0"/>
                        <a:t>Navesti i opisati pripadajuću vegetaciju.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3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1EBF9AA-313E-430D-AD43-0FDDCA59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accent3"/>
                </a:solidFill>
              </a:rPr>
              <a:t>Učenik</a:t>
            </a:r>
            <a:r>
              <a:rPr lang="hr-HR" sz="2400" dirty="0"/>
              <a:t> će obrazložiti utjecaj klimatskih čimbenika na klimu Europe.</a:t>
            </a:r>
          </a:p>
          <a:p>
            <a:r>
              <a:rPr lang="hr-HR" sz="2400" dirty="0">
                <a:solidFill>
                  <a:schemeClr val="accent3"/>
                </a:solidFill>
              </a:rPr>
              <a:t>Učenik </a:t>
            </a:r>
            <a:r>
              <a:rPr lang="hr-HR" sz="2400" dirty="0"/>
              <a:t>će usporediti najzastupljenije tipove klime s pomoću klimatskih dijagrama.</a:t>
            </a:r>
          </a:p>
          <a:p>
            <a:r>
              <a:rPr lang="hr-HR" sz="2400" dirty="0">
                <a:solidFill>
                  <a:schemeClr val="accent3"/>
                </a:solidFill>
              </a:rPr>
              <a:t>Učenik</a:t>
            </a:r>
            <a:r>
              <a:rPr lang="hr-HR" sz="2400" dirty="0"/>
              <a:t> će navesti i opisati pripadajuću vegetaciju.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8EF9E-8F3A-4660-A865-FFEA7D03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</a:t>
            </a:r>
          </a:p>
        </p:txBody>
      </p:sp>
    </p:spTree>
    <p:extLst>
      <p:ext uri="{BB962C8B-B14F-4D97-AF65-F5344CB8AC3E}">
        <p14:creationId xmlns:p14="http://schemas.microsoft.com/office/powerpoint/2010/main" val="85472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CE3F6DC-BBE4-437F-8402-81AA214A9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30325"/>
            <a:ext cx="7186613" cy="3043238"/>
          </a:xfr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1B18AAC-4886-44E3-880F-8ACE0EF3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424363"/>
            <a:ext cx="7186613" cy="1098550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F8B50E98-0C49-41D5-ACE0-C810CF03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Umjesto uvoda…</a:t>
            </a:r>
          </a:p>
        </p:txBody>
      </p:sp>
    </p:spTree>
    <p:extLst>
      <p:ext uri="{BB962C8B-B14F-4D97-AF65-F5344CB8AC3E}">
        <p14:creationId xmlns:p14="http://schemas.microsoft.com/office/powerpoint/2010/main" val="240953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BF0C3CE-8BCC-4B82-9004-D651D260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i="1" dirty="0"/>
              <a:t>Što je vrijeme, a što klima?</a:t>
            </a:r>
          </a:p>
          <a:p>
            <a:r>
              <a:rPr lang="hr-HR" sz="2400" i="1" dirty="0"/>
              <a:t>Tko su klimatolozi?</a:t>
            </a:r>
          </a:p>
          <a:p>
            <a:r>
              <a:rPr lang="hr-HR" sz="2400" i="1" dirty="0"/>
              <a:t>O čemu ovisi klima (koji su klimatski čimbenici)?</a:t>
            </a:r>
          </a:p>
          <a:p>
            <a:r>
              <a:rPr lang="hr-HR" sz="2400" i="1" dirty="0"/>
              <a:t>Izdvojite klimatske razrede i tipove klima!</a:t>
            </a:r>
          </a:p>
          <a:p>
            <a:r>
              <a:rPr lang="hr-HR" sz="2400" i="1" dirty="0"/>
              <a:t>Što je amplituda temperature?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DC29CD0-8D70-49BD-B1FE-84FF451E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Prisjetimo se….</a:t>
            </a:r>
          </a:p>
        </p:txBody>
      </p:sp>
    </p:spTree>
    <p:extLst>
      <p:ext uri="{BB962C8B-B14F-4D97-AF65-F5344CB8AC3E}">
        <p14:creationId xmlns:p14="http://schemas.microsoft.com/office/powerpoint/2010/main" val="132842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0A570E1-5432-44F5-B246-AF777F1E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čemu ovisi klima Europe?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4FE6CF-08C6-4C7E-8546-D6FAF0D2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792994"/>
            <a:ext cx="3195204" cy="3445430"/>
          </a:xfrm>
          <a:prstGeom prst="rect">
            <a:avLst/>
          </a:prstGeom>
        </p:spPr>
      </p:pic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23BFF07-3BD6-4538-BE54-93D430483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497257"/>
            <a:ext cx="5105398" cy="36797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Klimatski</a:t>
            </a:r>
            <a:r>
              <a:rPr lang="en-US" sz="2400" dirty="0"/>
              <a:t> </a:t>
            </a:r>
            <a:r>
              <a:rPr lang="en-US" sz="2400" dirty="0" err="1"/>
              <a:t>čimbenici</a:t>
            </a:r>
            <a:r>
              <a:rPr lang="en-US" sz="2400" dirty="0"/>
              <a:t>: </a:t>
            </a:r>
            <a:r>
              <a:rPr lang="en-US" sz="2400" dirty="0" err="1"/>
              <a:t>udaljenost</a:t>
            </a:r>
            <a:r>
              <a:rPr lang="en-US" sz="2400" dirty="0"/>
              <a:t> od </a:t>
            </a:r>
            <a:r>
              <a:rPr lang="en-US" sz="2400" dirty="0" err="1"/>
              <a:t>ekvatora</a:t>
            </a:r>
            <a:r>
              <a:rPr lang="en-US" sz="2400" dirty="0"/>
              <a:t>, </a:t>
            </a:r>
            <a:r>
              <a:rPr lang="en-US" sz="2400" dirty="0" err="1"/>
              <a:t>raspodjela</a:t>
            </a:r>
            <a:r>
              <a:rPr lang="en-US" sz="2400" dirty="0"/>
              <a:t> mora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kopna</a:t>
            </a:r>
            <a:r>
              <a:rPr lang="en-US" sz="2400" dirty="0"/>
              <a:t>, </a:t>
            </a:r>
            <a:r>
              <a:rPr lang="en-US" sz="2400" dirty="0" err="1"/>
              <a:t>udaljenost</a:t>
            </a:r>
            <a:r>
              <a:rPr lang="en-US" sz="2400" dirty="0"/>
              <a:t> od mora, </a:t>
            </a:r>
            <a:r>
              <a:rPr lang="en-US" sz="2400" dirty="0" err="1"/>
              <a:t>morske</a:t>
            </a:r>
            <a:r>
              <a:rPr lang="en-US" sz="2400" dirty="0"/>
              <a:t> </a:t>
            </a:r>
            <a:r>
              <a:rPr lang="en-US" sz="2400" dirty="0" err="1"/>
              <a:t>struje</a:t>
            </a:r>
            <a:r>
              <a:rPr lang="en-US" sz="2400" dirty="0"/>
              <a:t>, </a:t>
            </a:r>
            <a:r>
              <a:rPr lang="en-US" sz="2400" dirty="0" err="1"/>
              <a:t>nadmorska</a:t>
            </a:r>
            <a:r>
              <a:rPr lang="en-US" sz="2400" dirty="0"/>
              <a:t>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reljef</a:t>
            </a:r>
            <a:r>
              <a:rPr lang="hr-HR" sz="2400" dirty="0"/>
              <a:t> I planetarni vjetrovi.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/>
            <a:endParaRPr lang="en-US" sz="2400" dirty="0"/>
          </a:p>
          <a:p>
            <a:pPr marL="0"/>
            <a:r>
              <a:rPr lang="en-US" sz="2400" i="1" dirty="0" err="1"/>
              <a:t>Prisjetite</a:t>
            </a:r>
            <a:r>
              <a:rPr lang="en-US" sz="2400" i="1" dirty="0"/>
              <a:t> se </a:t>
            </a:r>
            <a:r>
              <a:rPr lang="en-US" sz="2400" i="1" dirty="0" err="1"/>
              <a:t>svakog</a:t>
            </a:r>
            <a:r>
              <a:rPr lang="en-US" sz="2400" i="1" dirty="0"/>
              <a:t> od </a:t>
            </a:r>
            <a:r>
              <a:rPr lang="en-US" sz="2400" i="1" dirty="0" err="1"/>
              <a:t>čimbenika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i="1" dirty="0" err="1"/>
              <a:t>opišite</a:t>
            </a:r>
            <a:r>
              <a:rPr lang="en-US" sz="2400" i="1" dirty="0"/>
              <a:t> </a:t>
            </a:r>
            <a:r>
              <a:rPr lang="en-US" sz="2400" i="1" dirty="0" err="1"/>
              <a:t>ih</a:t>
            </a:r>
            <a:r>
              <a:rPr lang="en-US" sz="24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889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8C49141-AF0D-4AB9-8D63-A4D3F87C657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Udaljenost od ekvatora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7A2603-3B86-4669-9771-2CE8546DB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64" y="2575910"/>
            <a:ext cx="5216359" cy="38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83244DD-57CB-4D12-AADD-3884B95704FB}"/>
              </a:ext>
            </a:extLst>
          </p:cNvPr>
          <p:cNvSpPr txBox="1"/>
          <p:nvPr/>
        </p:nvSpPr>
        <p:spPr>
          <a:xfrm>
            <a:off x="6791417" y="2752078"/>
            <a:ext cx="4065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sz="2400" dirty="0"/>
              <a:t>Europa je najvećim dijelom u sjevernom umjerenom pojasu, manji dio u sjevernom hladnom pojasu </a:t>
            </a:r>
          </a:p>
        </p:txBody>
      </p:sp>
    </p:spTree>
    <p:extLst>
      <p:ext uri="{BB962C8B-B14F-4D97-AF65-F5344CB8AC3E}">
        <p14:creationId xmlns:p14="http://schemas.microsoft.com/office/powerpoint/2010/main" val="196324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 na kojoj se prikazuje tekst, priroda, obala, rt&#10;&#10;Opis je automatski generiran">
            <a:extLst>
              <a:ext uri="{FF2B5EF4-FFF2-40B4-BE49-F238E27FC236}">
                <a16:creationId xmlns:a16="http://schemas.microsoft.com/office/drawing/2014/main" id="{4CA50101-DCA9-481B-A943-6C7ECFEB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31" y="2477949"/>
            <a:ext cx="7286625" cy="2614613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41FF3536-F08B-4598-9E07-A9F35F62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63" y="3063875"/>
            <a:ext cx="2709863" cy="2614613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8B7280B7-C391-4AFD-A2CB-7BC7DD14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Utjecaj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mora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BBB79C9-4A74-4D66-8260-5F9A87D4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0"/>
            <a:ext cx="3324002" cy="271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9CCAB51-0E3E-4C20-9CD5-AF0F1CDA7561}"/>
              </a:ext>
            </a:extLst>
          </p:cNvPr>
          <p:cNvSpPr txBox="1"/>
          <p:nvPr/>
        </p:nvSpPr>
        <p:spPr>
          <a:xfrm>
            <a:off x="965199" y="5601810"/>
            <a:ext cx="685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</a:t>
            </a:r>
            <a:r>
              <a:rPr lang="hr-HR" sz="2400" dirty="0" err="1"/>
              <a:t>maritimnost</a:t>
            </a:r>
            <a:r>
              <a:rPr lang="hr-HR" sz="2400" dirty="0"/>
              <a:t> i </a:t>
            </a:r>
            <a:r>
              <a:rPr lang="hr-HR" sz="2400" dirty="0" err="1"/>
              <a:t>kontinentalnost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59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220110B-7371-4848-8599-DE34535C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8703"/>
            <a:ext cx="10515600" cy="7708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Nadmorska visina i reljef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8E90ED-4D0B-4357-BA35-6C09518E88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743200"/>
            <a:ext cx="7267113" cy="3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3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1E2A9DC-1919-4891-A790-B606C4E9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Morske struje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099920-B06D-49EC-9CF2-A621F41DF9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" b="-2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4A3F2B8-CBFE-4D4A-B839-626C60FF61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8" y="2515245"/>
            <a:ext cx="3561769" cy="331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D6672EF-8887-4B53-A6E6-D954A514EA2A}"/>
              </a:ext>
            </a:extLst>
          </p:cNvPr>
          <p:cNvSpPr txBox="1"/>
          <p:nvPr/>
        </p:nvSpPr>
        <p:spPr>
          <a:xfrm>
            <a:off x="7393332" y="5886745"/>
            <a:ext cx="22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Golfska struja</a:t>
            </a:r>
          </a:p>
        </p:txBody>
      </p:sp>
    </p:spTree>
    <p:extLst>
      <p:ext uri="{BB962C8B-B14F-4D97-AF65-F5344CB8AC3E}">
        <p14:creationId xmlns:p14="http://schemas.microsoft.com/office/powerpoint/2010/main" val="144793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566</Words>
  <Application>Microsoft Office PowerPoint</Application>
  <PresentationFormat>Široki zaslon</PresentationFormat>
  <Paragraphs>86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Calibri Light</vt:lpstr>
      <vt:lpstr>Arial</vt:lpstr>
      <vt:lpstr>Calibri</vt:lpstr>
      <vt:lpstr>Office Theme</vt:lpstr>
      <vt:lpstr>Klima i vegetacija (biljni pokrov)</vt:lpstr>
      <vt:lpstr>Ishodi </vt:lpstr>
      <vt:lpstr>Umjesto uvoda…</vt:lpstr>
      <vt:lpstr>Prisjetimo se….</vt:lpstr>
      <vt:lpstr>O čemu ovisi klima Europe?</vt:lpstr>
      <vt:lpstr>Udaljenost od ekvatora</vt:lpstr>
      <vt:lpstr>Utjecaj mora</vt:lpstr>
      <vt:lpstr>Nadmorska visina i reljef</vt:lpstr>
      <vt:lpstr>Morske struje</vt:lpstr>
      <vt:lpstr>Planetarni vjetrovi</vt:lpstr>
      <vt:lpstr>PowerPoint prezentacija</vt:lpstr>
      <vt:lpstr>Sredozemna klima</vt:lpstr>
      <vt:lpstr>PowerPoint prezentacija</vt:lpstr>
      <vt:lpstr>Umjereno topla vlažna klima</vt:lpstr>
      <vt:lpstr>Vlažna snježno-šumska klima</vt:lpstr>
      <vt:lpstr>Klima tundre</vt:lpstr>
      <vt:lpstr>Stepska klima</vt:lpstr>
      <vt:lpstr>Problem – smanjenje biološke raznolikosti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84</cp:revision>
  <dcterms:created xsi:type="dcterms:W3CDTF">2021-01-04T08:54:24Z</dcterms:created>
  <dcterms:modified xsi:type="dcterms:W3CDTF">2021-07-15T14:21:01Z</dcterms:modified>
</cp:coreProperties>
</file>